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1-1.png>
</file>

<file path=ppt/media/image-12-1.png>
</file>

<file path=ppt/media/image-12-2.png>
</file>

<file path=ppt/media/image-12-3.png>
</file>

<file path=ppt/media/image-13-1.png>
</file>

<file path=ppt/media/image-14-1.png>
</file>

<file path=ppt/media/image-14-2.png>
</file>

<file path=ppt/media/image-14-3.png>
</file>

<file path=ppt/media/image-15-1.png>
</file>

<file path=ppt/media/image-16-1.png>
</file>

<file path=ppt/media/image-16-2.png>
</file>

<file path=ppt/media/image-16-3.png>
</file>

<file path=ppt/media/image-17-1.png>
</file>

<file path=ppt/media/image-17-2.png>
</file>

<file path=ppt/media/image-17-3.png>
</file>

<file path=ppt/media/image-17-4.png>
</file>

<file path=ppt/media/image-18-1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image" Target="../media/image-1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image" Target="../media/image-1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7-1.png"/><Relationship Id="rId2" Type="http://schemas.openxmlformats.org/officeDocument/2006/relationships/image" Target="../media/image-17-2.png"/><Relationship Id="rId3" Type="http://schemas.openxmlformats.org/officeDocument/2006/relationships/image" Target="../media/image-17-3.png"/><Relationship Id="rId4" Type="http://schemas.openxmlformats.org/officeDocument/2006/relationships/image" Target="../media/image-1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8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057394"/>
            <a:ext cx="74776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Detection &amp; Report Generation of Brain Tumors using Deep Learning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473767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Leveraging deep learning to identify and analyze brain tumors from medical imaging data.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43448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Team Members: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88601" y="5039797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Sanchi Sharad Satam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188601" y="5484019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Shreya Karunakar Shetty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88601" y="5928241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Avantika Deshmukh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188601" y="6372463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Sanket Khambal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88601" y="6816685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Shubham Shetty</a:t>
            </a:r>
            <a:endParaRPr lang="en-US" sz="1750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25277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Results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530316"/>
            <a:ext cx="5006221" cy="3796546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806" y="2530316"/>
            <a:ext cx="5006221" cy="4196477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70973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Random Forest Model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4684157"/>
            <a:ext cx="10554414" cy="44410"/>
          </a:xfrm>
          <a:prstGeom prst="roundRect">
            <a:avLst>
              <a:gd name="adj" fmla="val 225151"/>
            </a:avLst>
          </a:prstGeom>
          <a:solidFill>
            <a:srgbClr val="C5D2CF"/>
          </a:solidFill>
          <a:ln/>
        </p:spPr>
      </p:sp>
      <p:sp>
        <p:nvSpPr>
          <p:cNvPr id="6" name="Shape 4"/>
          <p:cNvSpPr/>
          <p:nvPr/>
        </p:nvSpPr>
        <p:spPr>
          <a:xfrm>
            <a:off x="3700760" y="3906560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7" name="Shape 5"/>
          <p:cNvSpPr/>
          <p:nvPr/>
        </p:nvSpPr>
        <p:spPr>
          <a:xfrm>
            <a:off x="3473053" y="44342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3672364" y="4475917"/>
            <a:ext cx="10132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334220" y="28484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 Preprocessing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260163" y="3328868"/>
            <a:ext cx="292560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496818" y="4684157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12" name="Shape 10"/>
          <p:cNvSpPr/>
          <p:nvPr/>
        </p:nvSpPr>
        <p:spPr>
          <a:xfrm>
            <a:off x="5269111" y="44342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5434727" y="4475917"/>
            <a:ext cx="16871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4130278" y="56840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Feature Extraction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4056221" y="6164461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292876" y="3906560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169" y="44342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29475" y="4475917"/>
            <a:ext cx="17133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5926336" y="28484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Training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5852279" y="3328868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9089053" y="4684157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22" name="Shape 20"/>
          <p:cNvSpPr/>
          <p:nvPr/>
        </p:nvSpPr>
        <p:spPr>
          <a:xfrm>
            <a:off x="8861346" y="44342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9021128" y="4475917"/>
            <a:ext cx="180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</a:t>
            </a:r>
            <a:endParaRPr lang="en-US" sz="2624" dirty="0"/>
          </a:p>
        </p:txBody>
      </p:sp>
      <p:sp>
        <p:nvSpPr>
          <p:cNvPr id="24" name="Text 22"/>
          <p:cNvSpPr/>
          <p:nvPr/>
        </p:nvSpPr>
        <p:spPr>
          <a:xfrm>
            <a:off x="7722513" y="56840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Validation</a:t>
            </a:r>
            <a:endParaRPr lang="en-US" sz="2187" dirty="0"/>
          </a:p>
        </p:txBody>
      </p:sp>
      <p:sp>
        <p:nvSpPr>
          <p:cNvPr id="25" name="Text 23"/>
          <p:cNvSpPr/>
          <p:nvPr/>
        </p:nvSpPr>
        <p:spPr>
          <a:xfrm>
            <a:off x="7648456" y="6164461"/>
            <a:ext cx="292560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6" name="Shape 24"/>
          <p:cNvSpPr/>
          <p:nvPr/>
        </p:nvSpPr>
        <p:spPr>
          <a:xfrm>
            <a:off x="10885110" y="3906560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27" name="Shape 25"/>
          <p:cNvSpPr/>
          <p:nvPr/>
        </p:nvSpPr>
        <p:spPr>
          <a:xfrm>
            <a:off x="10657403" y="44342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10821948" y="4475917"/>
            <a:ext cx="17073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5</a:t>
            </a:r>
            <a:endParaRPr lang="en-US" sz="2624" dirty="0"/>
          </a:p>
        </p:txBody>
      </p:sp>
      <p:sp>
        <p:nvSpPr>
          <p:cNvPr id="29" name="Text 27"/>
          <p:cNvSpPr/>
          <p:nvPr/>
        </p:nvSpPr>
        <p:spPr>
          <a:xfrm>
            <a:off x="9518571" y="28484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Testing</a:t>
            </a:r>
            <a:endParaRPr lang="en-US" sz="2187" dirty="0"/>
          </a:p>
        </p:txBody>
      </p:sp>
      <p:sp>
        <p:nvSpPr>
          <p:cNvPr id="30" name="Text 28"/>
          <p:cNvSpPr/>
          <p:nvPr/>
        </p:nvSpPr>
        <p:spPr>
          <a:xfrm>
            <a:off x="9444514" y="3328868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3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34719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Results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624733"/>
            <a:ext cx="5006221" cy="3847148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806" y="2624733"/>
            <a:ext cx="5006221" cy="4007644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233487"/>
            <a:ext cx="730281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Convolutional Neural Network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4555093"/>
            <a:ext cx="10554414" cy="44410"/>
          </a:xfrm>
          <a:prstGeom prst="roundRect">
            <a:avLst>
              <a:gd name="adj" fmla="val 225151"/>
            </a:avLst>
          </a:prstGeom>
          <a:solidFill>
            <a:srgbClr val="C5D2CF"/>
          </a:solidFill>
          <a:ln/>
        </p:spPr>
      </p:sp>
      <p:sp>
        <p:nvSpPr>
          <p:cNvPr id="6" name="Shape 4"/>
          <p:cNvSpPr/>
          <p:nvPr/>
        </p:nvSpPr>
        <p:spPr>
          <a:xfrm>
            <a:off x="3444180" y="3777496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7" name="Shape 5"/>
          <p:cNvSpPr/>
          <p:nvPr/>
        </p:nvSpPr>
        <p:spPr>
          <a:xfrm>
            <a:off x="3216473" y="430518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3415784" y="4346853"/>
            <a:ext cx="10132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260163" y="2719388"/>
            <a:ext cx="24124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 Preparation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260163" y="3199805"/>
            <a:ext cx="241244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4983659" y="4555093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12" name="Shape 10"/>
          <p:cNvSpPr/>
          <p:nvPr/>
        </p:nvSpPr>
        <p:spPr>
          <a:xfrm>
            <a:off x="4755952" y="430518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21568" y="4346853"/>
            <a:ext cx="16871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3799642" y="5554980"/>
            <a:ext cx="24124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Feature Extraction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3799642" y="6035397"/>
            <a:ext cx="241244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6523137" y="3777496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17" name="Shape 15"/>
          <p:cNvSpPr/>
          <p:nvPr/>
        </p:nvSpPr>
        <p:spPr>
          <a:xfrm>
            <a:off x="6295430" y="430518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6459736" y="4346853"/>
            <a:ext cx="17133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5339120" y="2372201"/>
            <a:ext cx="241256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Development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5339120" y="3199805"/>
            <a:ext cx="241256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8062615" y="4555093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22" name="Shape 20"/>
          <p:cNvSpPr/>
          <p:nvPr/>
        </p:nvSpPr>
        <p:spPr>
          <a:xfrm>
            <a:off x="7834908" y="430518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994690" y="4346853"/>
            <a:ext cx="180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</a:t>
            </a:r>
            <a:endParaRPr lang="en-US" sz="2624" dirty="0"/>
          </a:p>
        </p:txBody>
      </p:sp>
      <p:sp>
        <p:nvSpPr>
          <p:cNvPr id="24" name="Text 22"/>
          <p:cNvSpPr/>
          <p:nvPr/>
        </p:nvSpPr>
        <p:spPr>
          <a:xfrm>
            <a:off x="6878598" y="5554980"/>
            <a:ext cx="24125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Evaluation</a:t>
            </a:r>
            <a:endParaRPr lang="en-US" sz="2187" dirty="0"/>
          </a:p>
        </p:txBody>
      </p:sp>
      <p:sp>
        <p:nvSpPr>
          <p:cNvPr id="25" name="Text 23"/>
          <p:cNvSpPr/>
          <p:nvPr/>
        </p:nvSpPr>
        <p:spPr>
          <a:xfrm>
            <a:off x="6878598" y="6035397"/>
            <a:ext cx="241256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6" name="Shape 24"/>
          <p:cNvSpPr/>
          <p:nvPr/>
        </p:nvSpPr>
        <p:spPr>
          <a:xfrm>
            <a:off x="9602212" y="3777496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27" name="Shape 25"/>
          <p:cNvSpPr/>
          <p:nvPr/>
        </p:nvSpPr>
        <p:spPr>
          <a:xfrm>
            <a:off x="9374505" y="430518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9539049" y="4346853"/>
            <a:ext cx="17073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5</a:t>
            </a:r>
            <a:endParaRPr lang="en-US" sz="2624" dirty="0"/>
          </a:p>
        </p:txBody>
      </p:sp>
      <p:sp>
        <p:nvSpPr>
          <p:cNvPr id="29" name="Text 27"/>
          <p:cNvSpPr/>
          <p:nvPr/>
        </p:nvSpPr>
        <p:spPr>
          <a:xfrm>
            <a:off x="8418195" y="2719388"/>
            <a:ext cx="24124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Prediction</a:t>
            </a:r>
            <a:endParaRPr lang="en-US" sz="2187" dirty="0"/>
          </a:p>
        </p:txBody>
      </p:sp>
      <p:sp>
        <p:nvSpPr>
          <p:cNvPr id="30" name="Text 28"/>
          <p:cNvSpPr/>
          <p:nvPr/>
        </p:nvSpPr>
        <p:spPr>
          <a:xfrm>
            <a:off x="8418195" y="3199805"/>
            <a:ext cx="241244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31" name="Shape 29"/>
          <p:cNvSpPr/>
          <p:nvPr/>
        </p:nvSpPr>
        <p:spPr>
          <a:xfrm>
            <a:off x="11141690" y="4555093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32" name="Shape 30"/>
          <p:cNvSpPr/>
          <p:nvPr/>
        </p:nvSpPr>
        <p:spPr>
          <a:xfrm>
            <a:off x="10913983" y="430518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11069122" y="4346853"/>
            <a:ext cx="18966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6</a:t>
            </a:r>
            <a:endParaRPr lang="en-US" sz="2624" dirty="0"/>
          </a:p>
        </p:txBody>
      </p:sp>
      <p:sp>
        <p:nvSpPr>
          <p:cNvPr id="34" name="Text 32"/>
          <p:cNvSpPr/>
          <p:nvPr/>
        </p:nvSpPr>
        <p:spPr>
          <a:xfrm>
            <a:off x="9957673" y="5554980"/>
            <a:ext cx="24125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Visualization</a:t>
            </a:r>
            <a:endParaRPr lang="en-US" sz="2187" dirty="0"/>
          </a:p>
        </p:txBody>
      </p:sp>
      <p:sp>
        <p:nvSpPr>
          <p:cNvPr id="35" name="Text 33"/>
          <p:cNvSpPr/>
          <p:nvPr/>
        </p:nvSpPr>
        <p:spPr>
          <a:xfrm>
            <a:off x="9957673" y="6035397"/>
            <a:ext cx="241256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36" name="Text 34"/>
          <p:cNvSpPr/>
          <p:nvPr/>
        </p:nvSpPr>
        <p:spPr>
          <a:xfrm>
            <a:off x="2037993" y="664071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3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967871" y="503277"/>
            <a:ext cx="4576167" cy="5720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504"/>
              </a:lnSpc>
              <a:buNone/>
            </a:pPr>
            <a:r>
              <a:rPr lang="en-US" sz="3603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Results</a:t>
            </a:r>
            <a:endParaRPr lang="en-US" sz="3603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93225" y="1441371"/>
            <a:ext cx="6843832" cy="2689384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6772" y="4336613"/>
            <a:ext cx="3416856" cy="28922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967871" y="7434739"/>
            <a:ext cx="8694658" cy="2927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06"/>
              </a:lnSpc>
              <a:buNone/>
            </a:pPr>
            <a:endParaRPr lang="en-US" sz="1441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619012"/>
            <a:ext cx="592919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Visualization: Grad-CAM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757726"/>
            <a:ext cx="3370064" cy="3852863"/>
          </a:xfrm>
          <a:prstGeom prst="roundRect">
            <a:avLst>
              <a:gd name="adj" fmla="val 2967"/>
            </a:avLst>
          </a:prstGeom>
          <a:solidFill>
            <a:srgbClr val="272D45"/>
          </a:solidFill>
          <a:ln w="7620">
            <a:solidFill>
              <a:srgbClr val="40465E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2987516"/>
            <a:ext cx="29104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267783" y="3476149"/>
            <a:ext cx="29104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Grad-CAM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2267783" y="4025860"/>
            <a:ext cx="2910483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Gradient-based class activation mapping for explainability</a:t>
            </a:r>
            <a:endParaRPr lang="en-US" sz="2187" dirty="0"/>
          </a:p>
        </p:txBody>
      </p:sp>
      <p:sp>
        <p:nvSpPr>
          <p:cNvPr id="9" name="Text 7"/>
          <p:cNvSpPr/>
          <p:nvPr/>
        </p:nvSpPr>
        <p:spPr>
          <a:xfrm>
            <a:off x="2267783" y="5492115"/>
            <a:ext cx="2910483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99"/>
              </a:lnSpc>
              <a:buNone/>
            </a:pPr>
            <a:endParaRPr lang="en-US" sz="2187" dirty="0"/>
          </a:p>
        </p:txBody>
      </p:sp>
      <p:sp>
        <p:nvSpPr>
          <p:cNvPr id="10" name="Shape 8"/>
          <p:cNvSpPr/>
          <p:nvPr/>
        </p:nvSpPr>
        <p:spPr>
          <a:xfrm>
            <a:off x="5630228" y="2757726"/>
            <a:ext cx="3370064" cy="3852863"/>
          </a:xfrm>
          <a:prstGeom prst="roundRect">
            <a:avLst>
              <a:gd name="adj" fmla="val 2967"/>
            </a:avLst>
          </a:prstGeom>
          <a:solidFill>
            <a:srgbClr val="272D45"/>
          </a:solidFill>
          <a:ln w="7620">
            <a:solidFill>
              <a:srgbClr val="40465E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60018" y="2987516"/>
            <a:ext cx="29104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860018" y="3476149"/>
            <a:ext cx="29104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Localization</a:t>
            </a:r>
            <a:endParaRPr lang="en-US" sz="2624" dirty="0"/>
          </a:p>
        </p:txBody>
      </p:sp>
      <p:sp>
        <p:nvSpPr>
          <p:cNvPr id="13" name="Text 11"/>
          <p:cNvSpPr/>
          <p:nvPr/>
        </p:nvSpPr>
        <p:spPr>
          <a:xfrm>
            <a:off x="5860018" y="4025860"/>
            <a:ext cx="2910483" cy="17773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Highlighting the image regions driving the CNN's predictions</a:t>
            </a:r>
            <a:endParaRPr lang="en-US" sz="2187" dirty="0"/>
          </a:p>
        </p:txBody>
      </p:sp>
      <p:sp>
        <p:nvSpPr>
          <p:cNvPr id="14" name="Text 12"/>
          <p:cNvSpPr/>
          <p:nvPr/>
        </p:nvSpPr>
        <p:spPr>
          <a:xfrm>
            <a:off x="5860018" y="5936456"/>
            <a:ext cx="2910483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99"/>
              </a:lnSpc>
              <a:buNone/>
            </a:pPr>
            <a:endParaRPr lang="en-US" sz="2187" dirty="0"/>
          </a:p>
        </p:txBody>
      </p:sp>
      <p:sp>
        <p:nvSpPr>
          <p:cNvPr id="15" name="Shape 13"/>
          <p:cNvSpPr/>
          <p:nvPr/>
        </p:nvSpPr>
        <p:spPr>
          <a:xfrm>
            <a:off x="9222462" y="2757726"/>
            <a:ext cx="3370064" cy="3852863"/>
          </a:xfrm>
          <a:prstGeom prst="roundRect">
            <a:avLst>
              <a:gd name="adj" fmla="val 2967"/>
            </a:avLst>
          </a:prstGeom>
          <a:solidFill>
            <a:srgbClr val="272D45"/>
          </a:solidFill>
          <a:ln w="7620">
            <a:solidFill>
              <a:srgbClr val="40465E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452253" y="2987516"/>
            <a:ext cx="29104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452253" y="3476149"/>
            <a:ext cx="29104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Interpretability</a:t>
            </a:r>
            <a:endParaRPr lang="en-US" sz="2624" dirty="0"/>
          </a:p>
        </p:txBody>
      </p:sp>
      <p:sp>
        <p:nvSpPr>
          <p:cNvPr id="18" name="Text 16"/>
          <p:cNvSpPr/>
          <p:nvPr/>
        </p:nvSpPr>
        <p:spPr>
          <a:xfrm>
            <a:off x="9452253" y="4025860"/>
            <a:ext cx="2910483" cy="17773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Providing insights into the model's decision-making process</a:t>
            </a:r>
            <a:endParaRPr lang="en-US" sz="2187" dirty="0"/>
          </a:p>
        </p:txBody>
      </p:sp>
      <p:pic>
        <p:nvPicPr>
          <p:cNvPr id="19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92833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Image Visualization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205871"/>
            <a:ext cx="4875967" cy="4845487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806" y="2205871"/>
            <a:ext cx="4814292" cy="4821793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94726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Reporting and Insights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08598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3691295"/>
            <a:ext cx="555427" cy="55542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037993" y="446889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Comparisons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037993" y="4949309"/>
            <a:ext cx="3295888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Comparing efficiencies of traditional models and deep learning model</a:t>
            </a:r>
            <a:endParaRPr lang="en-US" sz="2187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3691295"/>
            <a:ext cx="555427" cy="55542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667137" y="446889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Tumor Localization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667137" y="4949309"/>
            <a:ext cx="329600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Highlighted regions of interest in the brain scans</a:t>
            </a:r>
            <a:endParaRPr lang="en-US" sz="2187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3691295"/>
            <a:ext cx="555427" cy="555427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296400" y="4468892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Comprehensive Reporting</a:t>
            </a:r>
            <a:endParaRPr lang="en-US" sz="2187" dirty="0"/>
          </a:p>
        </p:txBody>
      </p:sp>
      <p:sp>
        <p:nvSpPr>
          <p:cNvPr id="14" name="Text 9"/>
          <p:cNvSpPr/>
          <p:nvPr/>
        </p:nvSpPr>
        <p:spPr>
          <a:xfrm>
            <a:off x="9296400" y="5296495"/>
            <a:ext cx="3296007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Detailed analysis and findings for clinicians</a:t>
            </a:r>
            <a:endParaRPr lang="en-US" sz="2187" dirty="0"/>
          </a:p>
        </p:txBody>
      </p:sp>
      <p:pic>
        <p:nvPicPr>
          <p:cNvPr id="15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37066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2544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39315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299847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3687128"/>
            <a:ext cx="10554414" cy="13886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10935"/>
              </a:lnSpc>
              <a:buNone/>
            </a:pPr>
            <a:r>
              <a:rPr lang="en-US" sz="874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Thank You!!!</a:t>
            </a:r>
            <a:endParaRPr lang="en-US" sz="8748" dirty="0"/>
          </a:p>
        </p:txBody>
      </p:sp>
      <p:sp>
        <p:nvSpPr>
          <p:cNvPr id="8" name="Text 6"/>
          <p:cNvSpPr/>
          <p:nvPr/>
        </p:nvSpPr>
        <p:spPr>
          <a:xfrm>
            <a:off x="2037993" y="540900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037993" y="601432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037993" y="661963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D4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90368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MRI Image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3441" y="2042398"/>
            <a:ext cx="5283398" cy="5283398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C3249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73868" y="1073468"/>
            <a:ext cx="6082665" cy="6082665"/>
          </a:xfrm>
          <a:prstGeom prst="rect">
            <a:avLst/>
          </a:prstGeom>
        </p:spPr>
      </p:pic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53472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Problem Statement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562350"/>
            <a:ext cx="7477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 this project, we are developing a computer-aided diagnosis (CAD) system capable of automatically detecting the presence of brain tumors in medical images, such as MRI scans. The system is able to differentiate between tumor and non-tumor regions with high accuracy and also highlighting the specific image regions critical for its diagnosis.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4537710" y="201882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Dataset Overview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157538"/>
            <a:ext cx="5166122" cy="3053120"/>
          </a:xfrm>
          <a:prstGeom prst="roundRect">
            <a:avLst>
              <a:gd name="adj" fmla="val 3275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954536" y="3387328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Imaging Data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267783" y="3937040"/>
            <a:ext cx="47065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7023 MRI images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712125" y="4425672"/>
            <a:ext cx="426219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499"/>
              </a:lnSpc>
              <a:buSzPct val="100000"/>
              <a:buChar char="•"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5712 Training Images</a:t>
            </a:r>
            <a:endParaRPr lang="en-US" sz="2187" dirty="0"/>
          </a:p>
        </p:txBody>
      </p:sp>
      <p:sp>
        <p:nvSpPr>
          <p:cNvPr id="9" name="Text 7"/>
          <p:cNvSpPr/>
          <p:nvPr/>
        </p:nvSpPr>
        <p:spPr>
          <a:xfrm>
            <a:off x="2712125" y="4958834"/>
            <a:ext cx="426219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499"/>
              </a:lnSpc>
              <a:buSzPct val="100000"/>
              <a:buChar char="•"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1311 Testing Images</a:t>
            </a:r>
            <a:endParaRPr lang="en-US" sz="2187" dirty="0"/>
          </a:p>
        </p:txBody>
      </p:sp>
      <p:sp>
        <p:nvSpPr>
          <p:cNvPr id="10" name="Shape 8"/>
          <p:cNvSpPr/>
          <p:nvPr/>
        </p:nvSpPr>
        <p:spPr>
          <a:xfrm>
            <a:off x="7426285" y="3157538"/>
            <a:ext cx="5166122" cy="3053120"/>
          </a:xfrm>
          <a:prstGeom prst="roundRect">
            <a:avLst>
              <a:gd name="adj" fmla="val 3275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8342828" y="3387328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Tumor Classes</a:t>
            </a:r>
            <a:endParaRPr lang="en-US" sz="2624" dirty="0"/>
          </a:p>
        </p:txBody>
      </p:sp>
      <p:sp>
        <p:nvSpPr>
          <p:cNvPr id="12" name="Text 10"/>
          <p:cNvSpPr/>
          <p:nvPr/>
        </p:nvSpPr>
        <p:spPr>
          <a:xfrm>
            <a:off x="8100417" y="3937040"/>
            <a:ext cx="426219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499"/>
              </a:lnSpc>
              <a:buSzPct val="100000"/>
              <a:buChar char="•"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Glioma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8100417" y="4470202"/>
            <a:ext cx="426219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499"/>
              </a:lnSpc>
              <a:buSzPct val="100000"/>
              <a:buChar char="•"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Meningioma </a:t>
            </a:r>
            <a:endParaRPr lang="en-US" sz="2187" dirty="0"/>
          </a:p>
        </p:txBody>
      </p:sp>
      <p:sp>
        <p:nvSpPr>
          <p:cNvPr id="14" name="Text 12"/>
          <p:cNvSpPr/>
          <p:nvPr/>
        </p:nvSpPr>
        <p:spPr>
          <a:xfrm>
            <a:off x="8100417" y="5003363"/>
            <a:ext cx="426219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499"/>
              </a:lnSpc>
              <a:buSzPct val="100000"/>
              <a:buChar char="•"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Pituitary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8100417" y="5536525"/>
            <a:ext cx="4262199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499"/>
              </a:lnSpc>
              <a:buSzPct val="100000"/>
              <a:buChar char="•"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No tumor</a:t>
            </a:r>
            <a:endParaRPr lang="en-US" sz="2187" dirty="0"/>
          </a:p>
        </p:txBody>
      </p:sp>
      <p:pic>
        <p:nvPicPr>
          <p:cNvPr id="16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64949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Evaluations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788206"/>
            <a:ext cx="5166122" cy="3791783"/>
          </a:xfrm>
          <a:prstGeom prst="roundRect">
            <a:avLst>
              <a:gd name="adj" fmla="val 2637"/>
            </a:avLst>
          </a:prstGeom>
          <a:solidFill>
            <a:srgbClr val="272D45"/>
          </a:solidFill>
          <a:ln w="7620">
            <a:solidFill>
              <a:srgbClr val="40465E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3017996"/>
            <a:ext cx="47065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267783" y="3506629"/>
            <a:ext cx="470654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SVM and Random Forest</a:t>
            </a:r>
            <a:endParaRPr lang="en-US" sz="4374" dirty="0"/>
          </a:p>
        </p:txBody>
      </p:sp>
      <p:sp>
        <p:nvSpPr>
          <p:cNvPr id="8" name="Text 6"/>
          <p:cNvSpPr/>
          <p:nvPr/>
        </p:nvSpPr>
        <p:spPr>
          <a:xfrm>
            <a:off x="2267783" y="5028605"/>
            <a:ext cx="4706541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Traditional ML models for brain tumor classification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267783" y="5994797"/>
            <a:ext cx="47065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6285" y="2788206"/>
            <a:ext cx="5166122" cy="3791783"/>
          </a:xfrm>
          <a:prstGeom prst="roundRect">
            <a:avLst>
              <a:gd name="adj" fmla="val 2637"/>
            </a:avLst>
          </a:prstGeom>
          <a:solidFill>
            <a:srgbClr val="272D45"/>
          </a:solidFill>
          <a:ln w="7620">
            <a:solidFill>
              <a:srgbClr val="40465E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656076" y="3017996"/>
            <a:ext cx="47065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656076" y="3506629"/>
            <a:ext cx="470654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Convolutional Neural Network</a:t>
            </a:r>
            <a:endParaRPr lang="en-US" sz="4374" dirty="0"/>
          </a:p>
        </p:txBody>
      </p:sp>
      <p:sp>
        <p:nvSpPr>
          <p:cNvPr id="13" name="Text 11"/>
          <p:cNvSpPr/>
          <p:nvPr/>
        </p:nvSpPr>
        <p:spPr>
          <a:xfrm>
            <a:off x="7656076" y="5028605"/>
            <a:ext cx="4706541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Deep learning model leveraging EfficientNet</a:t>
            </a:r>
            <a:endParaRPr lang="en-US" sz="2624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93286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Image Preprocessing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96048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2037993" y="3565803"/>
            <a:ext cx="3370064" cy="2125504"/>
          </a:xfrm>
          <a:prstGeom prst="roundRect">
            <a:avLst>
              <a:gd name="adj" fmla="val 4704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2267783" y="3795593"/>
            <a:ext cx="29104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267783" y="4284226"/>
            <a:ext cx="2910483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Convert images to grayscale</a:t>
            </a:r>
            <a:endParaRPr lang="en-US" sz="2624" dirty="0"/>
          </a:p>
        </p:txBody>
      </p:sp>
      <p:sp>
        <p:nvSpPr>
          <p:cNvPr id="9" name="Shape 7"/>
          <p:cNvSpPr/>
          <p:nvPr/>
        </p:nvSpPr>
        <p:spPr>
          <a:xfrm>
            <a:off x="5630228" y="3565803"/>
            <a:ext cx="3370064" cy="2125504"/>
          </a:xfrm>
          <a:prstGeom prst="roundRect">
            <a:avLst>
              <a:gd name="adj" fmla="val 4704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860018" y="3795593"/>
            <a:ext cx="2910483" cy="1249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Resize images to a uniform size of 224x224 pixels</a:t>
            </a:r>
            <a:endParaRPr lang="en-US" sz="2624" dirty="0"/>
          </a:p>
        </p:txBody>
      </p:sp>
      <p:sp>
        <p:nvSpPr>
          <p:cNvPr id="11" name="Shape 9"/>
          <p:cNvSpPr/>
          <p:nvPr/>
        </p:nvSpPr>
        <p:spPr>
          <a:xfrm>
            <a:off x="9222462" y="3565803"/>
            <a:ext cx="3370064" cy="2125504"/>
          </a:xfrm>
          <a:prstGeom prst="roundRect">
            <a:avLst>
              <a:gd name="adj" fmla="val 4704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2253" y="3795593"/>
            <a:ext cx="2910483" cy="16659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Apply Gaussian blur with a 5x5 kernel to smooth images</a:t>
            </a:r>
            <a:endParaRPr lang="en-US" sz="2624" dirty="0"/>
          </a:p>
        </p:txBody>
      </p:sp>
      <p:sp>
        <p:nvSpPr>
          <p:cNvPr id="13" name="Text 11"/>
          <p:cNvSpPr/>
          <p:nvPr/>
        </p:nvSpPr>
        <p:spPr>
          <a:xfrm>
            <a:off x="2037993" y="594121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91630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Feature Extraction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055019"/>
            <a:ext cx="5166122" cy="4652843"/>
          </a:xfrm>
          <a:prstGeom prst="roundRect">
            <a:avLst>
              <a:gd name="adj" fmla="val 2149"/>
            </a:avLst>
          </a:prstGeom>
          <a:solidFill>
            <a:srgbClr val="272D45"/>
          </a:solidFill>
          <a:ln w="7620">
            <a:solidFill>
              <a:srgbClr val="40465E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2284809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Gabor Features</a:t>
            </a:r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: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12125" y="2834521"/>
            <a:ext cx="4262199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499"/>
              </a:lnSpc>
              <a:buSzPct val="100000"/>
              <a:buChar char="•"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Extract mean values of real and imaginary parts of Gabor-filtered images.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12125" y="4256365"/>
            <a:ext cx="4262199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499"/>
              </a:lnSpc>
              <a:buSzPct val="100000"/>
              <a:buChar char="•"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Use multiple orientations  and frequencies for filtering.</a:t>
            </a:r>
            <a:endParaRPr lang="en-US" sz="2187" dirty="0"/>
          </a:p>
        </p:txBody>
      </p:sp>
      <p:sp>
        <p:nvSpPr>
          <p:cNvPr id="9" name="Shape 7"/>
          <p:cNvSpPr/>
          <p:nvPr/>
        </p:nvSpPr>
        <p:spPr>
          <a:xfrm>
            <a:off x="7426285" y="2055019"/>
            <a:ext cx="5166122" cy="4652843"/>
          </a:xfrm>
          <a:prstGeom prst="roundRect">
            <a:avLst>
              <a:gd name="adj" fmla="val 2149"/>
            </a:avLst>
          </a:prstGeom>
          <a:solidFill>
            <a:srgbClr val="272D45"/>
          </a:solidFill>
          <a:ln w="7620">
            <a:solidFill>
              <a:srgbClr val="40465E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6076" y="2284809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GLCM Features</a:t>
            </a:r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: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00417" y="2834521"/>
            <a:ext cx="4262199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499"/>
              </a:lnSpc>
              <a:buSzPct val="100000"/>
              <a:buChar char="•"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Compute Grey Level Co-occurrence Matrix (GLCM) at four angles .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00417" y="4256365"/>
            <a:ext cx="4262199" cy="22217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499"/>
              </a:lnSpc>
              <a:buSzPct val="100000"/>
              <a:buChar char="•"/>
            </a:pPr>
            <a:r>
              <a:rPr lang="en-US" sz="2187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Calculate texture features: contrast, dissimilarity, homogeneity, energy, correlation, and Angular Second Moment (ASM).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037993" y="695777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709738"/>
            <a:ext cx="584585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Support Vector Machine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4684157"/>
            <a:ext cx="10554414" cy="44410"/>
          </a:xfrm>
          <a:prstGeom prst="roundRect">
            <a:avLst>
              <a:gd name="adj" fmla="val 225151"/>
            </a:avLst>
          </a:prstGeom>
          <a:solidFill>
            <a:srgbClr val="C5D2CF"/>
          </a:solidFill>
          <a:ln/>
        </p:spPr>
      </p:sp>
      <p:sp>
        <p:nvSpPr>
          <p:cNvPr id="6" name="Shape 4"/>
          <p:cNvSpPr/>
          <p:nvPr/>
        </p:nvSpPr>
        <p:spPr>
          <a:xfrm>
            <a:off x="3700760" y="3906560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7" name="Shape 5"/>
          <p:cNvSpPr/>
          <p:nvPr/>
        </p:nvSpPr>
        <p:spPr>
          <a:xfrm>
            <a:off x="3473053" y="44342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3672364" y="4475917"/>
            <a:ext cx="10132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334220" y="28484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 Preprocessing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260163" y="3328868"/>
            <a:ext cx="292560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496818" y="4684157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12" name="Shape 10"/>
          <p:cNvSpPr/>
          <p:nvPr/>
        </p:nvSpPr>
        <p:spPr>
          <a:xfrm>
            <a:off x="5269111" y="44342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5434727" y="4475917"/>
            <a:ext cx="16871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4130278" y="56840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Feature Extraction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4056221" y="6164461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292876" y="3906560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169" y="44342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29475" y="4475917"/>
            <a:ext cx="17133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5926336" y="28484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Training 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5852279" y="3328868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9089053" y="4684157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22" name="Shape 20"/>
          <p:cNvSpPr/>
          <p:nvPr/>
        </p:nvSpPr>
        <p:spPr>
          <a:xfrm>
            <a:off x="8861346" y="44342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9021128" y="4475917"/>
            <a:ext cx="180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</a:t>
            </a:r>
            <a:endParaRPr lang="en-US" sz="2624" dirty="0"/>
          </a:p>
        </p:txBody>
      </p:sp>
      <p:sp>
        <p:nvSpPr>
          <p:cNvPr id="24" name="Text 22"/>
          <p:cNvSpPr/>
          <p:nvPr/>
        </p:nvSpPr>
        <p:spPr>
          <a:xfrm>
            <a:off x="7722513" y="56840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validation</a:t>
            </a:r>
            <a:endParaRPr lang="en-US" sz="2187" dirty="0"/>
          </a:p>
        </p:txBody>
      </p:sp>
      <p:sp>
        <p:nvSpPr>
          <p:cNvPr id="25" name="Text 23"/>
          <p:cNvSpPr/>
          <p:nvPr/>
        </p:nvSpPr>
        <p:spPr>
          <a:xfrm>
            <a:off x="7648456" y="6164461"/>
            <a:ext cx="292560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6" name="Shape 24"/>
          <p:cNvSpPr/>
          <p:nvPr/>
        </p:nvSpPr>
        <p:spPr>
          <a:xfrm>
            <a:off x="10885110" y="3906560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5C897F"/>
          </a:solidFill>
          <a:ln/>
        </p:spPr>
      </p:sp>
      <p:sp>
        <p:nvSpPr>
          <p:cNvPr id="27" name="Shape 25"/>
          <p:cNvSpPr/>
          <p:nvPr/>
        </p:nvSpPr>
        <p:spPr>
          <a:xfrm>
            <a:off x="10657403" y="44342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437066"/>
          </a:solidFill>
          <a:ln w="7620">
            <a:solidFill>
              <a:srgbClr val="5C897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10821948" y="4475917"/>
            <a:ext cx="17073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5</a:t>
            </a:r>
            <a:endParaRPr lang="en-US" sz="2624" dirty="0"/>
          </a:p>
        </p:txBody>
      </p:sp>
      <p:sp>
        <p:nvSpPr>
          <p:cNvPr id="29" name="Text 27"/>
          <p:cNvSpPr/>
          <p:nvPr/>
        </p:nvSpPr>
        <p:spPr>
          <a:xfrm>
            <a:off x="9518571" y="28484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Testing</a:t>
            </a:r>
            <a:endParaRPr lang="en-US" sz="2187" dirty="0"/>
          </a:p>
        </p:txBody>
      </p:sp>
      <p:sp>
        <p:nvSpPr>
          <p:cNvPr id="30" name="Text 28"/>
          <p:cNvSpPr/>
          <p:nvPr/>
        </p:nvSpPr>
        <p:spPr>
          <a:xfrm>
            <a:off x="9444514" y="3328868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3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2024-04-30T03:41:27Z</dcterms:created>
  <dcterms:modified xsi:type="dcterms:W3CDTF">2024-04-30T03:41:27Z</dcterms:modified>
</cp:coreProperties>
</file>